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Crimson Pro Semi Bold" panose="020B0604020202020204" charset="0"/>
      <p:regular r:id="rId22"/>
    </p:embeddedFont>
    <p:embeddedFont>
      <p:font typeface="Heebo" pitchFamily="2" charset="-79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16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playwright.dev/docs/intro" TargetMode="External"/><Relationship Id="rId4" Type="http://schemas.openxmlformats.org/officeDocument/2006/relationships/hyperlink" Target="https://nodejs.or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Playwright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295525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Modern End-to-End Testing Framework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429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324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Presented by SINDUJA S</a:t>
            </a:r>
            <a:endParaRPr lang="en-US" sz="2650" b="1" dirty="0"/>
          </a:p>
        </p:txBody>
      </p:sp>
      <p:sp>
        <p:nvSpPr>
          <p:cNvPr id="7" name="Text 4"/>
          <p:cNvSpPr/>
          <p:nvPr/>
        </p:nvSpPr>
        <p:spPr>
          <a:xfrm>
            <a:off x="6280190" y="56484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November 25, 2025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920" y="706041"/>
            <a:ext cx="4971574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Playwright vs Selenium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920" y="1625798"/>
            <a:ext cx="7752159" cy="5037773"/>
          </a:xfrm>
          <a:prstGeom prst="roundRect">
            <a:avLst>
              <a:gd name="adj" fmla="val 5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03540" y="1633418"/>
            <a:ext cx="7736919" cy="5719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02613" y="1760339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001095" y="1760339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22100" y="1760339"/>
            <a:ext cx="191952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Selenium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3540" y="2205395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02613" y="2332315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Speed</a:t>
            </a:r>
            <a:endParaRPr lang="en-US" sz="1550" b="1" dirty="0"/>
          </a:p>
        </p:txBody>
      </p:sp>
      <p:sp>
        <p:nvSpPr>
          <p:cNvPr id="11" name="Text 8"/>
          <p:cNvSpPr/>
          <p:nvPr/>
        </p:nvSpPr>
        <p:spPr>
          <a:xfrm>
            <a:off x="4001095" y="2332315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Very fast (parallel by default)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322100" y="2332315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Slower unless manually parallelized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540" y="3095506"/>
            <a:ext cx="7736919" cy="890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02613" y="3222427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Cross-Browser Support</a:t>
            </a:r>
            <a:endParaRPr lang="en-US" sz="1550" b="1" dirty="0"/>
          </a:p>
        </p:txBody>
      </p:sp>
      <p:sp>
        <p:nvSpPr>
          <p:cNvPr id="15" name="Text 12"/>
          <p:cNvSpPr/>
          <p:nvPr/>
        </p:nvSpPr>
        <p:spPr>
          <a:xfrm>
            <a:off x="4001095" y="3222427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Chromium, Firefox, WebKit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322100" y="3222427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Chrome, Firefox, Safari, Edge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3540" y="3985617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902613" y="4112538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Auto-Waiting</a:t>
            </a:r>
            <a:endParaRPr lang="en-US" sz="1550" b="1" dirty="0"/>
          </a:p>
        </p:txBody>
      </p:sp>
      <p:sp>
        <p:nvSpPr>
          <p:cNvPr id="19" name="Text 16"/>
          <p:cNvSpPr/>
          <p:nvPr/>
        </p:nvSpPr>
        <p:spPr>
          <a:xfrm>
            <a:off x="4001095" y="4112538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Built-in (no flakiness)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322100" y="4112538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 waits needed (prone to flakiness)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703540" y="4875728"/>
            <a:ext cx="7736919" cy="890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02613" y="5002649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API Testing</a:t>
            </a:r>
            <a:endParaRPr lang="en-US" sz="1550" b="1" dirty="0"/>
          </a:p>
        </p:txBody>
      </p:sp>
      <p:sp>
        <p:nvSpPr>
          <p:cNvPr id="23" name="Text 20"/>
          <p:cNvSpPr/>
          <p:nvPr/>
        </p:nvSpPr>
        <p:spPr>
          <a:xfrm>
            <a:off x="4001095" y="5002649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Native support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322100" y="5002649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Requires additional tools</a:t>
            </a:r>
            <a:endParaRPr lang="en-US" sz="1550" dirty="0"/>
          </a:p>
        </p:txBody>
      </p:sp>
      <p:sp>
        <p:nvSpPr>
          <p:cNvPr id="25" name="Shape 22"/>
          <p:cNvSpPr/>
          <p:nvPr/>
        </p:nvSpPr>
        <p:spPr>
          <a:xfrm>
            <a:off x="703540" y="5765840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902613" y="5892760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Debugging Tools</a:t>
            </a:r>
            <a:endParaRPr lang="en-US" sz="1550" b="1" dirty="0"/>
          </a:p>
        </p:txBody>
      </p:sp>
      <p:sp>
        <p:nvSpPr>
          <p:cNvPr id="27" name="Text 24"/>
          <p:cNvSpPr/>
          <p:nvPr/>
        </p:nvSpPr>
        <p:spPr>
          <a:xfrm>
            <a:off x="4001095" y="5892760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Trace viewer, screenshots, videos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6322100" y="5892760"/>
            <a:ext cx="191952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built-in tools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695920" y="6887289"/>
            <a:ext cx="775215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offers a modern, comprehensive solution for end-to-end testing with superior speed, reliability, and developer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6575" y="466606"/>
            <a:ext cx="4278035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Getting Started with Playwright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936575" y="1061442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5936575" y="1264801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36575" y="1359575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Prerequisites</a:t>
            </a:r>
            <a:endParaRPr lang="en-US" sz="1250" b="1" dirty="0"/>
          </a:p>
        </p:txBody>
      </p:sp>
      <p:sp>
        <p:nvSpPr>
          <p:cNvPr id="7" name="Text 4"/>
          <p:cNvSpPr/>
          <p:nvPr/>
        </p:nvSpPr>
        <p:spPr>
          <a:xfrm>
            <a:off x="5936575" y="1637586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Node.js is installed on your system: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936575" y="1920478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Download from </a:t>
            </a:r>
            <a:r>
              <a:rPr lang="en-US" sz="10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nodejs.org</a:t>
            </a: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(LTS version recommended)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936575" y="2171224"/>
            <a:ext cx="824364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installation: </a:t>
            </a: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node --version</a:t>
            </a: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--version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936575" y="2429589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Minimum Node.js version: 16 or higher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936575" y="2860358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5936575" y="3063716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936575" y="3158490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Installation</a:t>
            </a:r>
            <a:endParaRPr lang="en-US" sz="1250" b="1" dirty="0"/>
          </a:p>
        </p:txBody>
      </p:sp>
      <p:sp>
        <p:nvSpPr>
          <p:cNvPr id="14" name="Text 11"/>
          <p:cNvSpPr/>
          <p:nvPr/>
        </p:nvSpPr>
        <p:spPr>
          <a:xfrm>
            <a:off x="5936575" y="3436501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Playwright in your project: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5936575" y="3786902"/>
            <a:ext cx="8243649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5930146" y="3786902"/>
            <a:ext cx="8256508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058733" y="3883343"/>
            <a:ext cx="799933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init playwright@latest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5936575" y="4330184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command guides you through configuration.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5936575" y="4760952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5936575" y="4964311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5936575" y="5059085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Basic Setup</a:t>
            </a:r>
            <a:endParaRPr lang="en-US" sz="1250" b="1" dirty="0"/>
          </a:p>
        </p:txBody>
      </p:sp>
      <p:sp>
        <p:nvSpPr>
          <p:cNvPr id="22" name="Text 19"/>
          <p:cNvSpPr/>
          <p:nvPr/>
        </p:nvSpPr>
        <p:spPr>
          <a:xfrm>
            <a:off x="5936575" y="5337096"/>
            <a:ext cx="824364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default configuration file </a:t>
            </a: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playwright.config.ts</a:t>
            </a: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is created. You can customize settings like browser types, timeouts, and reporters here.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5936575" y="5627608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your tests with:</a:t>
            </a:r>
            <a:endParaRPr lang="en-US" sz="1000" dirty="0"/>
          </a:p>
        </p:txBody>
      </p:sp>
      <p:sp>
        <p:nvSpPr>
          <p:cNvPr id="24" name="Shape 21"/>
          <p:cNvSpPr/>
          <p:nvPr/>
        </p:nvSpPr>
        <p:spPr>
          <a:xfrm>
            <a:off x="5936575" y="5978009"/>
            <a:ext cx="8243649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5930146" y="5978009"/>
            <a:ext cx="8256508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058733" y="6074450"/>
            <a:ext cx="799933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5936575" y="6601658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000" dirty="0"/>
          </a:p>
        </p:txBody>
      </p:sp>
      <p:sp>
        <p:nvSpPr>
          <p:cNvPr id="28" name="Shape 25"/>
          <p:cNvSpPr/>
          <p:nvPr/>
        </p:nvSpPr>
        <p:spPr>
          <a:xfrm>
            <a:off x="5936575" y="6805017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5936575" y="6899791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Resource</a:t>
            </a:r>
            <a:endParaRPr lang="en-US" sz="1250" b="1" dirty="0"/>
          </a:p>
        </p:txBody>
      </p:sp>
      <p:sp>
        <p:nvSpPr>
          <p:cNvPr id="30" name="Text 27"/>
          <p:cNvSpPr/>
          <p:nvPr/>
        </p:nvSpPr>
        <p:spPr>
          <a:xfrm>
            <a:off x="5936575" y="7177802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Dive deeper into Playwright's capabilities: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5936575" y="7460694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Documentation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3632" y="603409"/>
            <a:ext cx="803124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How to Automate One Test in Playwright (Step-by-Step)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3632" y="1242417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83632" y="1461968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83632" y="1561505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Inspect Element</a:t>
            </a:r>
            <a:endParaRPr lang="en-US" sz="1350" b="1" dirty="0"/>
          </a:p>
        </p:txBody>
      </p:sp>
      <p:sp>
        <p:nvSpPr>
          <p:cNvPr id="7" name="Text 4"/>
          <p:cNvSpPr/>
          <p:nvPr/>
        </p:nvSpPr>
        <p:spPr>
          <a:xfrm>
            <a:off x="483632" y="1860233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browser dev tools to find the element (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Right-click → Inspect → Copy selector</a:t>
            </a: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83632" y="2330648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83632" y="2550200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83632" y="2649736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Choose Locator</a:t>
            </a:r>
            <a:endParaRPr lang="en-US" sz="1350" b="1" dirty="0"/>
          </a:p>
        </p:txBody>
      </p:sp>
      <p:sp>
        <p:nvSpPr>
          <p:cNvPr id="11" name="Text 8"/>
          <p:cNvSpPr/>
          <p:nvPr/>
        </p:nvSpPr>
        <p:spPr>
          <a:xfrm>
            <a:off x="483632" y="2948464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 smart locator: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getByText()</a:t>
            </a: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getByRole()</a:t>
            </a: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etc.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83632" y="3418880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483632" y="3638431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83632" y="3737967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Write Action</a:t>
            </a:r>
            <a:endParaRPr lang="en-US" sz="1350" b="1" dirty="0"/>
          </a:p>
        </p:txBody>
      </p:sp>
      <p:sp>
        <p:nvSpPr>
          <p:cNvPr id="15" name="Text 12"/>
          <p:cNvSpPr/>
          <p:nvPr/>
        </p:nvSpPr>
        <p:spPr>
          <a:xfrm>
            <a:off x="483632" y="4036695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Click, fill, type, etc.: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page.click('button');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83632" y="4507111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483632" y="4726662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83632" y="4826198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Add Assertion</a:t>
            </a:r>
            <a:endParaRPr lang="en-US" sz="1350" b="1" dirty="0"/>
          </a:p>
        </p:txBody>
      </p:sp>
      <p:sp>
        <p:nvSpPr>
          <p:cNvPr id="19" name="Text 16"/>
          <p:cNvSpPr/>
          <p:nvPr/>
        </p:nvSpPr>
        <p:spPr>
          <a:xfrm>
            <a:off x="483632" y="5124926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the expected behavior: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expect(page).toHaveText('Success');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483632" y="5595342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483632" y="5814893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483632" y="5914430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Run Test</a:t>
            </a:r>
            <a:endParaRPr lang="en-US" sz="1350" b="1" dirty="0"/>
          </a:p>
        </p:txBody>
      </p:sp>
      <p:sp>
        <p:nvSpPr>
          <p:cNvPr id="23" name="Text 20"/>
          <p:cNvSpPr/>
          <p:nvPr/>
        </p:nvSpPr>
        <p:spPr>
          <a:xfrm>
            <a:off x="483632" y="6213158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</a:t>
            </a: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</a:t>
            </a: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 execute the script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483632" y="6683573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06</a:t>
            </a:r>
            <a:endParaRPr lang="en-US" sz="1050" dirty="0"/>
          </a:p>
        </p:txBody>
      </p:sp>
      <p:sp>
        <p:nvSpPr>
          <p:cNvPr id="25" name="Shape 22"/>
          <p:cNvSpPr/>
          <p:nvPr/>
        </p:nvSpPr>
        <p:spPr>
          <a:xfrm>
            <a:off x="483632" y="6903125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483632" y="7002661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Debug</a:t>
            </a:r>
            <a:endParaRPr lang="en-US" sz="1350" b="1" dirty="0"/>
          </a:p>
        </p:txBody>
      </p:sp>
      <p:sp>
        <p:nvSpPr>
          <p:cNvPr id="27" name="Text 24"/>
          <p:cNvSpPr/>
          <p:nvPr/>
        </p:nvSpPr>
        <p:spPr>
          <a:xfrm>
            <a:off x="483632" y="7301389"/>
            <a:ext cx="81767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Check video, screenshot, or trace for failures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662107"/>
            <a:ext cx="7809309" cy="119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Best Practices for Locators in Playwright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7345" y="2139910"/>
            <a:ext cx="3809286" cy="2872026"/>
          </a:xfrm>
          <a:prstGeom prst="roundRect">
            <a:avLst>
              <a:gd name="adj" fmla="val 3821"/>
            </a:avLst>
          </a:prstGeom>
          <a:solidFill>
            <a:srgbClr val="FFFFFF"/>
          </a:solidFill>
          <a:ln w="22860">
            <a:solidFill>
              <a:srgbClr val="AAE4F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4485" y="2139910"/>
            <a:ext cx="91440" cy="2872026"/>
          </a:xfrm>
          <a:prstGeom prst="roundRect">
            <a:avLst>
              <a:gd name="adj" fmla="val 31282"/>
            </a:avLst>
          </a:prstGeom>
          <a:solidFill>
            <a:srgbClr val="AAE4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9404" y="2353389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Preferred Locators</a:t>
            </a:r>
            <a:endParaRPr lang="en-US" sz="1850" b="1" dirty="0"/>
          </a:p>
        </p:txBody>
      </p:sp>
      <p:sp>
        <p:nvSpPr>
          <p:cNvPr id="7" name="Text 4"/>
          <p:cNvSpPr/>
          <p:nvPr/>
        </p:nvSpPr>
        <p:spPr>
          <a:xfrm>
            <a:off x="949404" y="2765584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getByRole()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Best for accessibility and mimicking user interaction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49404" y="3465433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getByText()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Ideal for static, visible content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49404" y="4165283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getByLabel()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Perfect for forms and input fields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7250" y="2139910"/>
            <a:ext cx="3809405" cy="2872026"/>
          </a:xfrm>
          <a:prstGeom prst="roundRect">
            <a:avLst>
              <a:gd name="adj" fmla="val 3821"/>
            </a:avLst>
          </a:prstGeom>
          <a:solidFill>
            <a:srgbClr val="FFFFFF"/>
          </a:solidFill>
          <a:ln w="22860">
            <a:solidFill>
              <a:srgbClr val="87AD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644390" y="2139910"/>
            <a:ext cx="91440" cy="2872026"/>
          </a:xfrm>
          <a:prstGeom prst="roundRect">
            <a:avLst>
              <a:gd name="adj" fmla="val 31282"/>
            </a:avLst>
          </a:prstGeom>
          <a:solidFill>
            <a:srgbClr val="87AD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949309" y="2353389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Avoid Brittle Locators</a:t>
            </a:r>
            <a:endParaRPr lang="en-US" sz="1850" b="1" dirty="0"/>
          </a:p>
        </p:txBody>
      </p:sp>
      <p:sp>
        <p:nvSpPr>
          <p:cNvPr id="13" name="Text 10"/>
          <p:cNvSpPr/>
          <p:nvPr/>
        </p:nvSpPr>
        <p:spPr>
          <a:xfrm>
            <a:off x="4949309" y="2765584"/>
            <a:ext cx="3313867" cy="157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Minimize the use of highly specific CSS selectors (</a:t>
            </a: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getByCss()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or XPath (</a:t>
            </a: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getByXPath()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that are prone to breaking with UI changes. Prioritize semantic locators.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67345" y="5202555"/>
            <a:ext cx="3809286" cy="2364938"/>
          </a:xfrm>
          <a:prstGeom prst="roundRect">
            <a:avLst>
              <a:gd name="adj" fmla="val 4640"/>
            </a:avLst>
          </a:prstGeom>
          <a:solidFill>
            <a:srgbClr val="FFFFFF"/>
          </a:solidFill>
          <a:ln w="22860">
            <a:solidFill>
              <a:srgbClr val="96B8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44485" y="5202555"/>
            <a:ext cx="91440" cy="2364938"/>
          </a:xfrm>
          <a:prstGeom prst="roundRect">
            <a:avLst>
              <a:gd name="adj" fmla="val 31282"/>
            </a:avLst>
          </a:prstGeom>
          <a:solidFill>
            <a:srgbClr val="96B8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49404" y="5416034"/>
            <a:ext cx="244697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Auto-generated Locators</a:t>
            </a:r>
            <a:endParaRPr lang="en-US" sz="1850" b="1" dirty="0"/>
          </a:p>
        </p:txBody>
      </p:sp>
      <p:sp>
        <p:nvSpPr>
          <p:cNvPr id="17" name="Text 14"/>
          <p:cNvSpPr/>
          <p:nvPr/>
        </p:nvSpPr>
        <p:spPr>
          <a:xfrm>
            <a:off x="949404" y="5828228"/>
            <a:ext cx="3313747" cy="1220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Playwright's Codegen tool can automatically generate resilient locators, making it easier to start and maintain tests.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4667250" y="5202555"/>
            <a:ext cx="3809405" cy="2364938"/>
          </a:xfrm>
          <a:prstGeom prst="roundRect">
            <a:avLst>
              <a:gd name="adj" fmla="val 4640"/>
            </a:avLst>
          </a:prstGeom>
          <a:solidFill>
            <a:srgbClr val="FFFFFF"/>
          </a:solidFill>
          <a:ln w="22860">
            <a:solidFill>
              <a:srgbClr val="D4CC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644390" y="5202555"/>
            <a:ext cx="91440" cy="2364938"/>
          </a:xfrm>
          <a:prstGeom prst="roundRect">
            <a:avLst>
              <a:gd name="adj" fmla="val 31282"/>
            </a:avLst>
          </a:prstGeom>
          <a:solidFill>
            <a:srgbClr val="D4CC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949309" y="5416034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Mimic User Actions</a:t>
            </a:r>
            <a:endParaRPr lang="en-US" sz="1850" b="1" dirty="0"/>
          </a:p>
        </p:txBody>
      </p:sp>
      <p:sp>
        <p:nvSpPr>
          <p:cNvPr id="21" name="Text 18"/>
          <p:cNvSpPr/>
          <p:nvPr/>
        </p:nvSpPr>
        <p:spPr>
          <a:xfrm>
            <a:off x="4949309" y="5828228"/>
            <a:ext cx="3313867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Always choose locators that reflect how a real user would interact with the page, focusing on roles, labels, and visible text content for more stable and readable tests.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Live Demonstrations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20604" y="2247781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93790" y="209895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930" y="2269093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1046" y="2134433"/>
            <a:ext cx="3813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1: Quick Script Generation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1701046" y="2624852"/>
            <a:ext cx="66491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Open Codegen tool, interact with a web app, and generate test scripts automatically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360765" y="4144447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1133951" y="399561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4092" y="4165759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41208" y="4031099"/>
            <a:ext cx="3112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2: Running a UI Test</a:t>
            </a:r>
            <a:endParaRPr lang="en-US" sz="2200" b="1" dirty="0"/>
          </a:p>
        </p:txBody>
      </p:sp>
      <p:sp>
        <p:nvSpPr>
          <p:cNvPr id="13" name="Text 8"/>
          <p:cNvSpPr/>
          <p:nvPr/>
        </p:nvSpPr>
        <p:spPr>
          <a:xfrm>
            <a:off x="2041208" y="4521517"/>
            <a:ext cx="6309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Execute a login test in both headed and headless modes with video/screenshot results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1701046" y="6041112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1474232" y="589228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72" y="6062424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381488" y="5927765"/>
            <a:ext cx="3890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3: Trace Viewer Debugging</a:t>
            </a:r>
            <a:endParaRPr lang="en-US" sz="2200" b="1" dirty="0"/>
          </a:p>
        </p:txBody>
      </p:sp>
      <p:sp>
        <p:nvSpPr>
          <p:cNvPr id="18" name="Text 12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a failing test, open Trace Viewer, and replay step-by-step to diagnose issues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94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5666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475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1355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 for Your Attention!</a:t>
            </a:r>
            <a:endParaRPr lang="en-US" sz="6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6419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Modern Testing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0604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60080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Flaky Tests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Inconsistent results that reduce confidence in test reliability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43776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60080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Slow Execution</a:t>
            </a:r>
            <a:endParaRPr lang="en-US" sz="2200" b="1" dirty="0"/>
          </a:p>
        </p:txBody>
      </p:sp>
      <p:sp>
        <p:nvSpPr>
          <p:cNvPr id="12" name="Text 8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Long test runs delaying feedback and deployments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6948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260080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Issues</a:t>
            </a:r>
            <a:endParaRPr lang="en-US" sz="2200" b="1" dirty="0"/>
          </a:p>
        </p:txBody>
      </p:sp>
      <p:sp>
        <p:nvSpPr>
          <p:cNvPr id="17" name="Text 12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Inconsistencies across browsers and devices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Complex Debugging</a:t>
            </a:r>
            <a:endParaRPr lang="en-US" sz="2200" b="1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Difficult to diagnose and fix test failures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Testing Silos</a:t>
            </a:r>
            <a:endParaRPr lang="en-US" sz="2200" b="1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 of integration between UI and API testing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8765"/>
            <a:ext cx="543901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Playwright?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1405" y="1800582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Modern end-to-end automation framework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1405" y="2224683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by Microsoft in January 2020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1405" y="2648783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Automates web applications across major browsers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1405" y="3072884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Supports both UI and API testing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1405" y="3665577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1405" y="4004786"/>
            <a:ext cx="3717250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1405" y="4174450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</a:t>
            </a:r>
            <a:endParaRPr lang="en-US" sz="2100" b="1" dirty="0"/>
          </a:p>
        </p:txBody>
      </p:sp>
      <p:sp>
        <p:nvSpPr>
          <p:cNvPr id="10" name="Text 8"/>
          <p:cNvSpPr/>
          <p:nvPr/>
        </p:nvSpPr>
        <p:spPr>
          <a:xfrm>
            <a:off x="761405" y="4731901"/>
            <a:ext cx="371725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Parallel execution reduces runtime significantly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696182" y="3665577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696182" y="4004786"/>
            <a:ext cx="3717369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696182" y="4174450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Reliable</a:t>
            </a:r>
            <a:endParaRPr lang="en-US" sz="2100" b="1" dirty="0"/>
          </a:p>
        </p:txBody>
      </p:sp>
      <p:sp>
        <p:nvSpPr>
          <p:cNvPr id="14" name="Text 12"/>
          <p:cNvSpPr/>
          <p:nvPr/>
        </p:nvSpPr>
        <p:spPr>
          <a:xfrm>
            <a:off x="4696182" y="4731901"/>
            <a:ext cx="371736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Auto-waiting prevents flaky tests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1405" y="5808583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1405" y="6147792"/>
            <a:ext cx="7652147" cy="30480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1405" y="6317456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Developer-Friendly</a:t>
            </a:r>
            <a:endParaRPr lang="en-US" sz="2100" b="1" dirty="0"/>
          </a:p>
        </p:txBody>
      </p:sp>
      <p:sp>
        <p:nvSpPr>
          <p:cNvPr id="18" name="Text 16"/>
          <p:cNvSpPr/>
          <p:nvPr/>
        </p:nvSpPr>
        <p:spPr>
          <a:xfrm>
            <a:off x="761405" y="6874907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Easy to use, debug, and integrate</a:t>
            </a:r>
            <a:endParaRPr lang="en-US" sz="17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952" y="1849517"/>
            <a:ext cx="4924544" cy="4924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3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203" y="2920246"/>
            <a:ext cx="4961215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Choose Playwright?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0203" y="4093012"/>
            <a:ext cx="6549271" cy="1719382"/>
          </a:xfrm>
          <a:prstGeom prst="roundRect">
            <a:avLst>
              <a:gd name="adj" fmla="val 638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0203" y="4070152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657540" y="3805833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9824" y="3978116"/>
            <a:ext cx="229791" cy="2297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4515" y="4571643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Auto-Waiting</a:t>
            </a:r>
            <a:endParaRPr lang="en-US" sz="1850" b="1" dirty="0"/>
          </a:p>
        </p:txBody>
      </p:sp>
      <p:sp>
        <p:nvSpPr>
          <p:cNvPr id="9" name="Text 5"/>
          <p:cNvSpPr/>
          <p:nvPr/>
        </p:nvSpPr>
        <p:spPr>
          <a:xfrm>
            <a:off x="884515" y="4985623"/>
            <a:ext cx="612064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waits for elements to be ready before interactions - fewer flaky tests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410926" y="4093012"/>
            <a:ext cx="6549271" cy="1719382"/>
          </a:xfrm>
          <a:prstGeom prst="roundRect">
            <a:avLst>
              <a:gd name="adj" fmla="val 638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410926" y="4070152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10398264" y="3805833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0547" y="3978116"/>
            <a:ext cx="229791" cy="2297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25239" y="4571643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Support</a:t>
            </a:r>
            <a:endParaRPr lang="en-US" sz="1850" b="1" dirty="0"/>
          </a:p>
        </p:txBody>
      </p:sp>
      <p:sp>
        <p:nvSpPr>
          <p:cNvPr id="15" name="Text 10"/>
          <p:cNvSpPr/>
          <p:nvPr/>
        </p:nvSpPr>
        <p:spPr>
          <a:xfrm>
            <a:off x="7625239" y="4985623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 seamlessly on Chromium, Firefox, and WebKit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70203" y="6291024"/>
            <a:ext cx="6549271" cy="1413153"/>
          </a:xfrm>
          <a:prstGeom prst="roundRect">
            <a:avLst>
              <a:gd name="adj" fmla="val 776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670203" y="6268164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3657540" y="6003846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9824" y="6176129"/>
            <a:ext cx="229791" cy="22979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84515" y="6769656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Faster Execution</a:t>
            </a:r>
            <a:endParaRPr lang="en-US" sz="1850" b="1" dirty="0"/>
          </a:p>
        </p:txBody>
      </p:sp>
      <p:sp>
        <p:nvSpPr>
          <p:cNvPr id="21" name="Text 15"/>
          <p:cNvSpPr/>
          <p:nvPr/>
        </p:nvSpPr>
        <p:spPr>
          <a:xfrm>
            <a:off x="884515" y="7183636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Runs tests in parallel by default, reducing total execution time.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7410926" y="6291024"/>
            <a:ext cx="6549271" cy="1413153"/>
          </a:xfrm>
          <a:prstGeom prst="roundRect">
            <a:avLst>
              <a:gd name="adj" fmla="val 776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7"/>
          <p:cNvSpPr/>
          <p:nvPr/>
        </p:nvSpPr>
        <p:spPr>
          <a:xfrm>
            <a:off x="7410926" y="6268164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10398264" y="6003846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70547" y="6176129"/>
            <a:ext cx="229791" cy="2297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5239" y="6769656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Developer-Friendly</a:t>
            </a:r>
            <a:endParaRPr lang="en-US" sz="1850" b="1" dirty="0"/>
          </a:p>
        </p:txBody>
      </p:sp>
      <p:sp>
        <p:nvSpPr>
          <p:cNvPr id="27" name="Text 20"/>
          <p:cNvSpPr/>
          <p:nvPr/>
        </p:nvSpPr>
        <p:spPr>
          <a:xfrm>
            <a:off x="7625239" y="7183636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Easy to use and debug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28019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Auto-Waiting &amp; Actionability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74523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Intelligent Element Handling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automatically waits for elements to be visible, stable, and interactive before performing actions.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574280" y="3324523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883366" y="3211116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Prevents flaky tests caused by timing issues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4066758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883366" y="3953351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Mimics real user behavior naturally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4808994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883366" y="4695587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 manual waits or sleep commands needed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57" y="570190"/>
            <a:ext cx="5655469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Powerful Debugging Tools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57" y="1527215"/>
            <a:ext cx="620792" cy="620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257" y="2406610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Screenshots</a:t>
            </a:r>
            <a:endParaRPr lang="en-US" sz="2000" b="1" dirty="0"/>
          </a:p>
        </p:txBody>
      </p:sp>
      <p:sp>
        <p:nvSpPr>
          <p:cNvPr id="6" name="Text 2"/>
          <p:cNvSpPr/>
          <p:nvPr/>
        </p:nvSpPr>
        <p:spPr>
          <a:xfrm>
            <a:off x="724257" y="2854047"/>
            <a:ext cx="7695486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Capture before and after each step to visualize test execution and identify failures quickly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257" y="3929896"/>
            <a:ext cx="620792" cy="620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257" y="4809292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Video Recording</a:t>
            </a:r>
            <a:endParaRPr lang="en-US" sz="2000" b="1" dirty="0"/>
          </a:p>
        </p:txBody>
      </p:sp>
      <p:sp>
        <p:nvSpPr>
          <p:cNvPr id="9" name="Text 4"/>
          <p:cNvSpPr/>
          <p:nvPr/>
        </p:nvSpPr>
        <p:spPr>
          <a:xfrm>
            <a:off x="724257" y="5256728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full test executions to replay and analyze failures in detail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257" y="6001583"/>
            <a:ext cx="620792" cy="620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4257" y="6880979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Trace Viewer</a:t>
            </a:r>
            <a:endParaRPr lang="en-US" sz="2000" b="1" dirty="0"/>
          </a:p>
        </p:txBody>
      </p:sp>
      <p:sp>
        <p:nvSpPr>
          <p:cNvPr id="12" name="Text 6"/>
          <p:cNvSpPr/>
          <p:nvPr/>
        </p:nvSpPr>
        <p:spPr>
          <a:xfrm>
            <a:off x="724257" y="7328416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Step-by-step debugging with replay capabilities and detailed execution traces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308" y="440293"/>
            <a:ext cx="5384721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Lightweight Setup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0308" y="1180743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43188" y="1363623"/>
            <a:ext cx="2169081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Centralized Configuration</a:t>
            </a:r>
            <a:endParaRPr lang="en-US" sz="1550" b="1" dirty="0"/>
          </a:p>
        </p:txBody>
      </p:sp>
      <p:sp>
        <p:nvSpPr>
          <p:cNvPr id="6" name="Text 3"/>
          <p:cNvSpPr/>
          <p:nvPr/>
        </p:nvSpPr>
        <p:spPr>
          <a:xfrm>
            <a:off x="743188" y="1709738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 all settings for browsers, retries, and parallel execution in one simple file.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60308" y="2308860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43188" y="2491740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Setup</a:t>
            </a:r>
            <a:endParaRPr lang="en-US" sz="1550" b="1" dirty="0"/>
          </a:p>
        </p:txBody>
      </p:sp>
      <p:sp>
        <p:nvSpPr>
          <p:cNvPr id="9" name="Text 6"/>
          <p:cNvSpPr/>
          <p:nvPr/>
        </p:nvSpPr>
        <p:spPr>
          <a:xfrm>
            <a:off x="743188" y="2837855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Easily define target browsers (Chromium, Firefox, WebKit) directly in the config.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0308" y="3436977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3188" y="3619857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Built-in Parallelism</a:t>
            </a:r>
            <a:endParaRPr lang="en-US" sz="1550" b="1" dirty="0"/>
          </a:p>
        </p:txBody>
      </p:sp>
      <p:sp>
        <p:nvSpPr>
          <p:cNvPr id="12" name="Text 9"/>
          <p:cNvSpPr/>
          <p:nvPr/>
        </p:nvSpPr>
        <p:spPr>
          <a:xfrm>
            <a:off x="743188" y="3965972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runs tests in parallel automatically, maximizing efficiency without complex setup.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0308" y="4565094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43188" y="4747974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Flaky Test Retries</a:t>
            </a:r>
            <a:endParaRPr lang="en-US" sz="1550" b="1" dirty="0"/>
          </a:p>
        </p:txBody>
      </p:sp>
      <p:sp>
        <p:nvSpPr>
          <p:cNvPr id="15" name="Text 12"/>
          <p:cNvSpPr/>
          <p:nvPr/>
        </p:nvSpPr>
        <p:spPr>
          <a:xfrm>
            <a:off x="743188" y="5094089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Configure automatic retries for tests prone to intermittent failures, improving stability.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60308" y="5693212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43188" y="5876092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Flexible Reporting</a:t>
            </a:r>
            <a:endParaRPr lang="en-US" sz="1550" b="1" dirty="0"/>
          </a:p>
        </p:txBody>
      </p:sp>
      <p:sp>
        <p:nvSpPr>
          <p:cNvPr id="18" name="Text 15"/>
          <p:cNvSpPr/>
          <p:nvPr/>
        </p:nvSpPr>
        <p:spPr>
          <a:xfrm>
            <a:off x="743188" y="6222206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with popular test reporters like Allure and JUnit for comprehensive test results.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560308" y="6821329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43188" y="7004209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Base URL Management</a:t>
            </a:r>
            <a:endParaRPr lang="en-US" sz="1550" b="1" dirty="0"/>
          </a:p>
        </p:txBody>
      </p:sp>
      <p:sp>
        <p:nvSpPr>
          <p:cNvPr id="21" name="Text 18"/>
          <p:cNvSpPr/>
          <p:nvPr/>
        </p:nvSpPr>
        <p:spPr>
          <a:xfrm>
            <a:off x="743188" y="7350323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a base URL in your config to avoid hardcoding URLs across all your tests.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7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202" y="3018473"/>
            <a:ext cx="5761077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Capabilities - Part 1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0202" y="3890843"/>
            <a:ext cx="4310896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AAE4F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7342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AAE4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0237" y="4102298"/>
            <a:ext cx="297287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Browser Context Management</a:t>
            </a:r>
            <a:endParaRPr lang="en-US" sz="1850" b="1" dirty="0"/>
          </a:p>
        </p:txBody>
      </p:sp>
      <p:sp>
        <p:nvSpPr>
          <p:cNvPr id="7" name="Text 4"/>
          <p:cNvSpPr/>
          <p:nvPr/>
        </p:nvSpPr>
        <p:spPr>
          <a:xfrm>
            <a:off x="940237" y="4510088"/>
            <a:ext cx="381940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Creates multiple isolated browser contexts within a single browser instance.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40237" y="5179457"/>
            <a:ext cx="3819406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context acts like a separate incognito window with independent cookies, sessions, and storage.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40237" y="6150531"/>
            <a:ext cx="3819406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i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Resource Efficiency:</a:t>
            </a: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No need to launch new browsers for each test, saving resources and enabling multiple users to interact with the app simultaneously.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159693" y="3890843"/>
            <a:ext cx="4310896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87AD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136833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87AD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439728" y="4102298"/>
            <a:ext cx="24242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Multi-Language Support</a:t>
            </a:r>
            <a:endParaRPr lang="en-US" sz="1850" b="1" dirty="0"/>
          </a:p>
        </p:txBody>
      </p:sp>
      <p:sp>
        <p:nvSpPr>
          <p:cNvPr id="13" name="Text 10"/>
          <p:cNvSpPr/>
          <p:nvPr/>
        </p:nvSpPr>
        <p:spPr>
          <a:xfrm>
            <a:off x="5439728" y="4510088"/>
            <a:ext cx="381940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JavaScript/TypeScript, Python, Java, and .NET compatibility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9659183" y="3890843"/>
            <a:ext cx="4311015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96B8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636323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96B8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939218" y="4102298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Multi-Platform Testing</a:t>
            </a:r>
            <a:endParaRPr lang="en-US" sz="1850" b="1" dirty="0"/>
          </a:p>
        </p:txBody>
      </p:sp>
      <p:sp>
        <p:nvSpPr>
          <p:cNvPr id="17" name="Text 14"/>
          <p:cNvSpPr/>
          <p:nvPr/>
        </p:nvSpPr>
        <p:spPr>
          <a:xfrm>
            <a:off x="9939218" y="4510088"/>
            <a:ext cx="381952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Windows, Linux, macOS, iOS/Android emulation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847" y="2962751"/>
            <a:ext cx="6000036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Capabilities - Part 2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9847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ACD0F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6987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ACD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65478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Codegen Tool</a:t>
            </a:r>
            <a:endParaRPr lang="en-US" sz="1900" b="1" dirty="0"/>
          </a:p>
        </p:txBody>
      </p:sp>
      <p:sp>
        <p:nvSpPr>
          <p:cNvPr id="7" name="Text 4"/>
          <p:cNvSpPr/>
          <p:nvPr/>
        </p:nvSpPr>
        <p:spPr>
          <a:xfrm>
            <a:off x="965478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user actions and generate test scripts automatically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65478" y="5187196"/>
            <a:ext cx="3791426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Great for beginners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68146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92D6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145286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92D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453777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Parallel Execution</a:t>
            </a:r>
            <a:endParaRPr lang="en-US" sz="1900" b="1" dirty="0"/>
          </a:p>
        </p:txBody>
      </p:sp>
      <p:sp>
        <p:nvSpPr>
          <p:cNvPr id="12" name="Text 9"/>
          <p:cNvSpPr/>
          <p:nvPr/>
        </p:nvSpPr>
        <p:spPr>
          <a:xfrm>
            <a:off x="5453777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tests in parallel across multiple workers by default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9656445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D4CC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633585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D4CC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942076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CI/CD Integration</a:t>
            </a:r>
            <a:endParaRPr lang="en-US" sz="1900" b="1" dirty="0"/>
          </a:p>
        </p:txBody>
      </p:sp>
      <p:sp>
        <p:nvSpPr>
          <p:cNvPr id="16" name="Text 13"/>
          <p:cNvSpPr/>
          <p:nvPr/>
        </p:nvSpPr>
        <p:spPr>
          <a:xfrm>
            <a:off x="9942076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 integration with modern deployment pipelines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9847" y="5909072"/>
            <a:ext cx="4294108" cy="1785818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C4E0F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56987" y="5909072"/>
            <a:ext cx="91440" cy="1785818"/>
          </a:xfrm>
          <a:prstGeom prst="roundRect">
            <a:avLst>
              <a:gd name="adj" fmla="val 31865"/>
            </a:avLst>
          </a:prstGeom>
          <a:solidFill>
            <a:srgbClr val="C4E0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65478" y="6126123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Network Interception</a:t>
            </a:r>
            <a:endParaRPr lang="en-US" sz="1900" b="1" dirty="0"/>
          </a:p>
        </p:txBody>
      </p:sp>
      <p:sp>
        <p:nvSpPr>
          <p:cNvPr id="20" name="Text 17"/>
          <p:cNvSpPr/>
          <p:nvPr/>
        </p:nvSpPr>
        <p:spPr>
          <a:xfrm>
            <a:off x="965478" y="6545937"/>
            <a:ext cx="3791426" cy="931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Mock API responses, simulate network errors, and control network traffic for stable testing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996</Words>
  <Application>Microsoft Office PowerPoint</Application>
  <PresentationFormat>Custom</PresentationFormat>
  <Paragraphs>178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Crimson Pro Light</vt:lpstr>
      <vt:lpstr>Consolas</vt:lpstr>
      <vt:lpstr>Crimson Pro Semi Bold</vt:lpstr>
      <vt:lpstr>Arial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Sinduja S</cp:lastModifiedBy>
  <cp:revision>3</cp:revision>
  <dcterms:created xsi:type="dcterms:W3CDTF">2025-11-20T06:19:40Z</dcterms:created>
  <dcterms:modified xsi:type="dcterms:W3CDTF">2025-11-25T08:49:19Z</dcterms:modified>
</cp:coreProperties>
</file>